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65" r:id="rId4"/>
    <p:sldId id="266" r:id="rId5"/>
    <p:sldId id="267" r:id="rId6"/>
    <p:sldId id="268" r:id="rId7"/>
    <p:sldId id="277" r:id="rId8"/>
    <p:sldId id="258" r:id="rId9"/>
    <p:sldId id="269" r:id="rId10"/>
    <p:sldId id="270" r:id="rId11"/>
    <p:sldId id="257" r:id="rId12"/>
    <p:sldId id="271" r:id="rId13"/>
    <p:sldId id="272" r:id="rId14"/>
    <p:sldId id="273" r:id="rId15"/>
    <p:sldId id="274" r:id="rId16"/>
    <p:sldId id="279" r:id="rId17"/>
    <p:sldId id="275" r:id="rId18"/>
    <p:sldId id="278" r:id="rId19"/>
    <p:sldId id="259" r:id="rId20"/>
    <p:sldId id="263" r:id="rId21"/>
    <p:sldId id="262" r:id="rId22"/>
    <p:sldId id="260" r:id="rId23"/>
    <p:sldId id="261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0738-9E9D-415B-AC46-17B86998847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11C2E-10D3-4843-8733-DDEF262A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9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cover 2 topics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11C2E-10D3-4843-8733-DDEF262A02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 strokes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11C2E-10D3-4843-8733-DDEF262A0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6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AEFF is a careful piece of engineering. All the software packages have agreed to support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11C2E-10D3-4843-8733-DDEF262A02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7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clearly  a relationship: R^2 of nearly one. And it can be described with one number: the slope of the line (or in this case, </a:t>
            </a:r>
            <a:r>
              <a:rPr lang="en-US" dirty="0" err="1"/>
              <a:t>Tbv</a:t>
            </a:r>
            <a:r>
              <a:rPr lang="en-US" dirty="0"/>
              <a:t> is the inverse of the slope)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11C2E-10D3-4843-8733-DDEF262A02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8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 was written to the specs generated by an AAVSO committee several years ago. But TA is windows only and is too old to cope with a https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11C2E-10D3-4843-8733-DDEF262A02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06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 was moved to </a:t>
            </a:r>
            <a:r>
              <a:rPr lang="en-US" dirty="0" err="1"/>
              <a:t>Vphot</a:t>
            </a:r>
            <a:r>
              <a:rPr lang="en-US" dirty="0"/>
              <a:t> to make it available to users working on any system: it’s web based.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11C2E-10D3-4843-8733-DDEF262A02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2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0965-4769-4B0D-BF95-E8F705193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6BD47-E349-49DF-BB15-32D230412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2716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D67D-CD2F-4EC8-B2A4-3411045B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44045-93A0-49D6-AE29-9305B41B5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56BA7-3F1A-41EB-9067-2B994B1C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3BA-BA77-4500-9E73-112F1B7A19F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D1A1-6589-4B93-9B84-0F5FB3631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ED713-35AD-4706-807A-73EB5799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496D-AD1D-4B48-84F7-BDAA05F2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8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1D60E-0C1E-4E84-9A6A-9ADE8BDFE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F350D-0244-4A6F-B7A3-2CA126A3C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26DAA-F0E7-4FDC-8920-37AD2004B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3BA-BA77-4500-9E73-112F1B7A19F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AD2AE-3D4C-4400-896C-655F50A9F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11431-FD09-4666-BBF9-54E44C6D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496D-AD1D-4B48-84F7-BDAA05F2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3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6030A-C2B4-4704-BAF1-1F1E15EB0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7C3F75-123F-43AC-825C-292CE477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9026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00F0-B60E-4703-9E00-68886190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49C74-DAC3-4D5F-881C-479EFF628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90BAA-0179-42D2-8E64-BE1D35A9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3BA-BA77-4500-9E73-112F1B7A19F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DA2E6-9296-4D58-BC31-D1486682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BBE3F-E44A-4286-81F8-5EEAA1C1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496D-AD1D-4B48-84F7-BDAA05F2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8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DB3E-2CA9-4675-9D0C-0B708AAA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8E09E-398D-40E9-9CEB-E89E55AB0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262EC-A58C-4634-95F2-99C26A089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C62B4-869F-4EF8-A243-310F1842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3BA-BA77-4500-9E73-112F1B7A19F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1261E-11AA-4A62-AED3-7CC09236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B281D-7897-4916-9304-1C8577D7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496D-AD1D-4B48-84F7-BDAA05F2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4BB5-7D40-4942-AD6B-4F21BC1A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0D8F0-17EE-442B-9DD0-684B40B5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1FCF0-2082-4702-990B-374C3156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66A78-DC04-4B83-A582-95502BCAA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1E838-280B-4564-85ED-A8FDE9CDE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929CF-458D-4FE1-B156-D5D855F1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3BA-BA77-4500-9E73-112F1B7A19F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3351F-C1BF-4A1D-8C02-84421D34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620FD-7DDD-41FB-930B-083853BE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496D-AD1D-4B48-84F7-BDAA05F2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6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9FFE-D2C9-4AF1-B74A-22CDB1B6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47B07-A1FA-4AA5-AD7B-9B22A2C6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3BA-BA77-4500-9E73-112F1B7A19F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B3658-882D-4FA4-A8A7-C4D424FF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2B8B2-93EF-4A6F-BC10-481EDEBF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496D-AD1D-4B48-84F7-BDAA05F2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7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CAEA8-BB72-443C-8045-09E261EF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3BA-BA77-4500-9E73-112F1B7A19F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CC3E9-5F1E-4C82-A820-310FCD05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58162-3E9C-4E23-B31A-0E4A81D1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496D-AD1D-4B48-84F7-BDAA05F2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01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D482-D737-4495-B225-36B69BB7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F0E96-3CC7-4800-AA4A-307F8E0C9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9BF84-7020-4013-A774-F59B5708D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D0F2F-3C79-4BC8-8C76-B7A34E6C5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3BA-BA77-4500-9E73-112F1B7A19F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3C147-E174-4923-B224-D399BF36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0C1A1-3B44-448E-AFCF-1AF427DF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496D-AD1D-4B48-84F7-BDAA05F2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2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8520-9B7C-4448-AF66-23516678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B9BC78-3B21-45E3-89B2-15E3DD8DF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B9491-95B4-4D35-A8BF-CB2F1F330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B8F33-F8B9-4C75-82BF-62E8F722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3BA-BA77-4500-9E73-112F1B7A19F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DCE91-5995-43E7-8AF9-D06B4CC2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B7B6C-D75D-40B1-8C33-26FE5042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496D-AD1D-4B48-84F7-BDAA05F2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7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493B7-2C86-4478-862F-3FCD0158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0B9ED-84A3-43B3-AECB-E945A3003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9D476-C70C-4DE9-91DC-80245F875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7D3BA-BA77-4500-9E73-112F1B7A19FB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CF96B-3E13-4B8F-AA9E-A1DA1D543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4EBA7-9B5F-4294-89BF-5D2153DEF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496D-AD1D-4B48-84F7-BDAA05F2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FA5D-7DD2-46E8-BC1D-C5FE3AA37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345" y="310718"/>
            <a:ext cx="9144000" cy="2382499"/>
          </a:xfrm>
        </p:spPr>
        <p:txBody>
          <a:bodyPr/>
          <a:lstStyle/>
          <a:p>
            <a:r>
              <a:rPr lang="en-US" dirty="0"/>
              <a:t>Transformations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E3CDC-CE40-448C-9AB8-A64C953CF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67032"/>
            <a:ext cx="9144000" cy="1209659"/>
          </a:xfrm>
        </p:spPr>
        <p:txBody>
          <a:bodyPr>
            <a:normAutofit/>
          </a:bodyPr>
          <a:lstStyle/>
          <a:p>
            <a:r>
              <a:rPr lang="en-US" sz="3200" dirty="0"/>
              <a:t>What are they and</a:t>
            </a:r>
          </a:p>
          <a:p>
            <a:r>
              <a:rPr lang="en-US" sz="3200" dirty="0"/>
              <a:t>How to do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C635C-398B-415A-9EAB-137BE3A78993}"/>
              </a:ext>
            </a:extLst>
          </p:cNvPr>
          <p:cNvSpPr txBox="1"/>
          <p:nvPr/>
        </p:nvSpPr>
        <p:spPr>
          <a:xfrm>
            <a:off x="1890944" y="5351186"/>
            <a:ext cx="8531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George Silvis               10/2019              AAVSO meeting at Las Cruces</a:t>
            </a:r>
          </a:p>
          <a:p>
            <a:r>
              <a:rPr lang="en-US" sz="2400" dirty="0"/>
              <a:t>     SGEO</a:t>
            </a:r>
          </a:p>
        </p:txBody>
      </p:sp>
    </p:spTree>
    <p:extLst>
      <p:ext uri="{BB962C8B-B14F-4D97-AF65-F5344CB8AC3E}">
        <p14:creationId xmlns:p14="http://schemas.microsoft.com/office/powerpoint/2010/main" val="301161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16F75E-BAFE-4B68-ACCD-49DD148F9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69" y="825623"/>
            <a:ext cx="10515600" cy="32137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we can draw these graphs and reproduce the results with multiple sets of standard field images, then we know our system (our scope, filters, camera) are different from the Standard.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can we use this knowledge to correct our data so that when it goes into the AID we are reporting our best understanding of standard data?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8031E-F183-4EC8-8CFD-C16AB266C5A2}"/>
              </a:ext>
            </a:extLst>
          </p:cNvPr>
          <p:cNvSpPr txBox="1"/>
          <p:nvPr/>
        </p:nvSpPr>
        <p:spPr>
          <a:xfrm>
            <a:off x="1420427" y="4465468"/>
            <a:ext cx="8398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process of applying the knowledge of our systems difference from the standard to our data to remove that system bias is what we call “</a:t>
            </a:r>
            <a:r>
              <a:rPr lang="en-US" sz="2800" b="1" dirty="0"/>
              <a:t>Transformation</a:t>
            </a:r>
            <a:r>
              <a:rPr lang="en-US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8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CA2076-F85E-4043-87DD-85F7CDDEEB0D}"/>
              </a:ext>
            </a:extLst>
          </p:cNvPr>
          <p:cNvCxnSpPr>
            <a:cxnSpLocks/>
          </p:cNvCxnSpPr>
          <p:nvPr/>
        </p:nvCxnSpPr>
        <p:spPr>
          <a:xfrm>
            <a:off x="3070371" y="847288"/>
            <a:ext cx="0" cy="498306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D2E1C7-7267-4342-A360-30683A784D2D}"/>
              </a:ext>
            </a:extLst>
          </p:cNvPr>
          <p:cNvCxnSpPr/>
          <p:nvPr/>
        </p:nvCxnSpPr>
        <p:spPr>
          <a:xfrm>
            <a:off x="2768367" y="5645683"/>
            <a:ext cx="7432646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934C90-DA47-4ED7-91DE-097F4E7B330A}"/>
              </a:ext>
            </a:extLst>
          </p:cNvPr>
          <p:cNvSpPr txBox="1"/>
          <p:nvPr/>
        </p:nvSpPr>
        <p:spPr>
          <a:xfrm>
            <a:off x="503339" y="1098958"/>
            <a:ext cx="20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Instrumental color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977E2-836E-4FDC-8C42-E08D122B3331}"/>
              </a:ext>
            </a:extLst>
          </p:cNvPr>
          <p:cNvSpPr txBox="1"/>
          <p:nvPr/>
        </p:nvSpPr>
        <p:spPr>
          <a:xfrm>
            <a:off x="4848836" y="6241409"/>
            <a:ext cx="573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(reference) color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E01D0-655E-4183-A91F-55C9F7B08731}"/>
              </a:ext>
            </a:extLst>
          </p:cNvPr>
          <p:cNvSpPr txBox="1"/>
          <p:nvPr/>
        </p:nvSpPr>
        <p:spPr>
          <a:xfrm>
            <a:off x="2063695" y="2197916"/>
            <a:ext cx="82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bc</a:t>
            </a:r>
            <a:r>
              <a:rPr lang="en-US" dirty="0"/>
              <a:t> - </a:t>
            </a:r>
            <a:r>
              <a:rPr lang="en-US" dirty="0" err="1"/>
              <a:t>vc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E654F0-F2AE-4E20-8EA5-8137A6FFFA06}"/>
              </a:ext>
            </a:extLst>
          </p:cNvPr>
          <p:cNvCxnSpPr/>
          <p:nvPr/>
        </p:nvCxnSpPr>
        <p:spPr>
          <a:xfrm>
            <a:off x="3070371" y="2412372"/>
            <a:ext cx="665246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5C43F25-3218-4454-B612-852A16AA7641}"/>
              </a:ext>
            </a:extLst>
          </p:cNvPr>
          <p:cNvSpPr txBox="1"/>
          <p:nvPr/>
        </p:nvSpPr>
        <p:spPr>
          <a:xfrm>
            <a:off x="7449424" y="5645683"/>
            <a:ext cx="85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Bc</a:t>
            </a:r>
            <a:r>
              <a:rPr lang="en-US" dirty="0"/>
              <a:t> - </a:t>
            </a:r>
            <a:r>
              <a:rPr lang="en-US" dirty="0" err="1"/>
              <a:t>Vc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2729BB-1040-41A0-A58B-C7F4FCF3F666}"/>
              </a:ext>
            </a:extLst>
          </p:cNvPr>
          <p:cNvCxnSpPr/>
          <p:nvPr/>
        </p:nvCxnSpPr>
        <p:spPr>
          <a:xfrm flipV="1">
            <a:off x="7813935" y="1256251"/>
            <a:ext cx="0" cy="434549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B214122-A3F9-465D-B326-9A5B70850E0B}"/>
              </a:ext>
            </a:extLst>
          </p:cNvPr>
          <p:cNvSpPr/>
          <p:nvPr/>
        </p:nvSpPr>
        <p:spPr>
          <a:xfrm>
            <a:off x="7748223" y="2334280"/>
            <a:ext cx="131424" cy="163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179F27-7984-4974-9BB3-0650F995656E}"/>
              </a:ext>
            </a:extLst>
          </p:cNvPr>
          <p:cNvSpPr txBox="1"/>
          <p:nvPr/>
        </p:nvSpPr>
        <p:spPr>
          <a:xfrm>
            <a:off x="2130458" y="3874416"/>
            <a:ext cx="82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bs - vs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078AF3-3087-495A-91FB-4A144C00D1F3}"/>
              </a:ext>
            </a:extLst>
          </p:cNvPr>
          <p:cNvCxnSpPr>
            <a:cxnSpLocks/>
          </p:cNvCxnSpPr>
          <p:nvPr/>
        </p:nvCxnSpPr>
        <p:spPr>
          <a:xfrm flipV="1">
            <a:off x="4986779" y="1282942"/>
            <a:ext cx="3995753" cy="392708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7EE9D2-F886-44FE-9727-D77236EABF46}"/>
              </a:ext>
            </a:extLst>
          </p:cNvPr>
          <p:cNvSpPr txBox="1"/>
          <p:nvPr/>
        </p:nvSpPr>
        <p:spPr>
          <a:xfrm>
            <a:off x="4410266" y="882506"/>
            <a:ext cx="359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Standardization:    Bs = bs + (</a:t>
            </a:r>
            <a:r>
              <a:rPr lang="en-US" dirty="0" err="1"/>
              <a:t>Bc</a:t>
            </a:r>
            <a:r>
              <a:rPr lang="en-US" dirty="0"/>
              <a:t> – </a:t>
            </a:r>
            <a:r>
              <a:rPr lang="en-US" dirty="0" err="1"/>
              <a:t>bc</a:t>
            </a:r>
            <a:r>
              <a:rPr lang="en-US" dirty="0"/>
              <a:t>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AF61C5-3B78-4C86-91BB-1A815CB301C3}"/>
              </a:ext>
            </a:extLst>
          </p:cNvPr>
          <p:cNvCxnSpPr/>
          <p:nvPr/>
        </p:nvCxnSpPr>
        <p:spPr>
          <a:xfrm>
            <a:off x="3222770" y="4221590"/>
            <a:ext cx="665246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0525273-5AD7-47D4-8E86-7DABAE193AAB}"/>
              </a:ext>
            </a:extLst>
          </p:cNvPr>
          <p:cNvSpPr txBox="1"/>
          <p:nvPr/>
        </p:nvSpPr>
        <p:spPr>
          <a:xfrm rot="19060011">
            <a:off x="8608353" y="100967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m=1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95D789F-B7D5-4F71-9B38-65005EFD5150}"/>
              </a:ext>
            </a:extLst>
          </p:cNvPr>
          <p:cNvSpPr/>
          <p:nvPr/>
        </p:nvSpPr>
        <p:spPr>
          <a:xfrm>
            <a:off x="5949966" y="4117957"/>
            <a:ext cx="131424" cy="163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7A7C38-CEBC-4580-8738-53B2DAE46B32}"/>
              </a:ext>
            </a:extLst>
          </p:cNvPr>
          <p:cNvCxnSpPr>
            <a:cxnSpLocks/>
          </p:cNvCxnSpPr>
          <p:nvPr/>
        </p:nvCxnSpPr>
        <p:spPr>
          <a:xfrm flipV="1">
            <a:off x="6021340" y="3076966"/>
            <a:ext cx="0" cy="256871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E7943A-B49B-4AD3-85E8-9DDAEC8A8A83}"/>
              </a:ext>
            </a:extLst>
          </p:cNvPr>
          <p:cNvCxnSpPr>
            <a:cxnSpLocks/>
          </p:cNvCxnSpPr>
          <p:nvPr/>
        </p:nvCxnSpPr>
        <p:spPr>
          <a:xfrm flipV="1">
            <a:off x="4337165" y="2000133"/>
            <a:ext cx="4043058" cy="29594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5085DFC-25D4-4435-9130-D28E830F9BA2}"/>
              </a:ext>
            </a:extLst>
          </p:cNvPr>
          <p:cNvSpPr txBox="1"/>
          <p:nvPr/>
        </p:nvSpPr>
        <p:spPr>
          <a:xfrm>
            <a:off x="5352719" y="5659659"/>
            <a:ext cx="78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Bs - Vs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C7D68C-8781-4173-AB1A-186FA801CFEC}"/>
              </a:ext>
            </a:extLst>
          </p:cNvPr>
          <p:cNvSpPr txBox="1"/>
          <p:nvPr/>
        </p:nvSpPr>
        <p:spPr>
          <a:xfrm rot="19264261">
            <a:off x="6312914" y="2705949"/>
            <a:ext cx="10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m= 1/</a:t>
            </a:r>
            <a:r>
              <a:rPr lang="en-US" dirty="0" err="1"/>
              <a:t>Tbv</a:t>
            </a:r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D2D54DE-6BDD-4339-96F5-5FA1D255A274}"/>
              </a:ext>
            </a:extLst>
          </p:cNvPr>
          <p:cNvSpPr/>
          <p:nvPr/>
        </p:nvSpPr>
        <p:spPr>
          <a:xfrm>
            <a:off x="5295376" y="4117369"/>
            <a:ext cx="131424" cy="163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CD46967-97DB-4376-AD36-04D8C97C55A7}"/>
              </a:ext>
            </a:extLst>
          </p:cNvPr>
          <p:cNvCxnSpPr>
            <a:cxnSpLocks/>
          </p:cNvCxnSpPr>
          <p:nvPr/>
        </p:nvCxnSpPr>
        <p:spPr>
          <a:xfrm flipV="1">
            <a:off x="5361088" y="3090942"/>
            <a:ext cx="0" cy="256871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F5055BC-B842-493F-8CE6-77FE041F604C}"/>
              </a:ext>
            </a:extLst>
          </p:cNvPr>
          <p:cNvSpPr/>
          <p:nvPr/>
        </p:nvSpPr>
        <p:spPr>
          <a:xfrm>
            <a:off x="4371398" y="4760145"/>
            <a:ext cx="978408" cy="449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9EFFEB4C-31E3-41D7-9235-F7D18A15B78A}"/>
              </a:ext>
            </a:extLst>
          </p:cNvPr>
          <p:cNvSpPr/>
          <p:nvPr/>
        </p:nvSpPr>
        <p:spPr>
          <a:xfrm rot="10800000">
            <a:off x="6012180" y="4739117"/>
            <a:ext cx="978408" cy="449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ADAC59-FAEB-4225-94FD-B56E7676740E}"/>
              </a:ext>
            </a:extLst>
          </p:cNvPr>
          <p:cNvSpPr txBox="1"/>
          <p:nvPr/>
        </p:nvSpPr>
        <p:spPr>
          <a:xfrm>
            <a:off x="7255495" y="4778528"/>
            <a:ext cx="306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transformation correction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A58113-24B1-4558-8CD0-8E2D8978017C}"/>
              </a:ext>
            </a:extLst>
          </p:cNvPr>
          <p:cNvSpPr txBox="1"/>
          <p:nvPr/>
        </p:nvSpPr>
        <p:spPr>
          <a:xfrm>
            <a:off x="459893" y="216023"/>
            <a:ext cx="652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plot an observation in that color space:</a:t>
            </a:r>
          </a:p>
        </p:txBody>
      </p:sp>
    </p:spTree>
    <p:extLst>
      <p:ext uri="{BB962C8B-B14F-4D97-AF65-F5344CB8AC3E}">
        <p14:creationId xmlns:p14="http://schemas.microsoft.com/office/powerpoint/2010/main" val="22636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 animBg="1"/>
      <p:bldP spid="19" grpId="0"/>
      <p:bldP spid="21" grpId="0"/>
      <p:bldP spid="21" grpId="1"/>
      <p:bldP spid="29" grpId="0"/>
      <p:bldP spid="32" grpId="0" animBg="1"/>
      <p:bldP spid="36" grpId="0"/>
      <p:bldP spid="39" grpId="0"/>
      <p:bldP spid="40" grpId="0" animBg="1"/>
      <p:bldP spid="42" grpId="0" animBg="1"/>
      <p:bldP spid="43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E98D14-43E0-467B-AB8C-EBE17AC753DE}"/>
              </a:ext>
            </a:extLst>
          </p:cNvPr>
          <p:cNvSpPr txBox="1"/>
          <p:nvPr/>
        </p:nvSpPr>
        <p:spPr>
          <a:xfrm>
            <a:off x="1766657" y="523783"/>
            <a:ext cx="849213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use this graph to compute Bs or Vs?</a:t>
            </a:r>
          </a:p>
          <a:p>
            <a:endParaRPr lang="en-US" sz="2400" dirty="0"/>
          </a:p>
          <a:p>
            <a:r>
              <a:rPr lang="en-US" sz="2400" dirty="0"/>
              <a:t>Simply take the definition of </a:t>
            </a:r>
            <a:r>
              <a:rPr lang="en-US" sz="2400" dirty="0" err="1"/>
              <a:t>Tbv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                                   1 / </a:t>
            </a:r>
            <a:r>
              <a:rPr lang="en-US" sz="2400" dirty="0" err="1"/>
              <a:t>Tbv</a:t>
            </a:r>
            <a:r>
              <a:rPr lang="en-US" sz="2400" dirty="0"/>
              <a:t> = ((bs-vs)-(</a:t>
            </a:r>
            <a:r>
              <a:rPr lang="en-US" sz="2400" dirty="0" err="1"/>
              <a:t>bc-vc</a:t>
            </a:r>
            <a:r>
              <a:rPr lang="en-US" sz="2400" dirty="0"/>
              <a:t>)) / ((Bs-Vs)-(</a:t>
            </a:r>
            <a:r>
              <a:rPr lang="en-US" sz="2400" dirty="0" err="1"/>
              <a:t>Bc-Vc</a:t>
            </a:r>
            <a:r>
              <a:rPr lang="en-US" sz="2400" dirty="0"/>
              <a:t>))</a:t>
            </a:r>
          </a:p>
          <a:p>
            <a:endParaRPr lang="en-US" sz="2400" dirty="0"/>
          </a:p>
          <a:p>
            <a:r>
              <a:rPr lang="en-US" sz="2400" dirty="0"/>
              <a:t>And rearrange to bring the variable you want out to the left:</a:t>
            </a:r>
            <a:br>
              <a:rPr lang="en-US" sz="2400" dirty="0"/>
            </a:br>
            <a:r>
              <a:rPr lang="en-US" sz="2400" dirty="0"/>
              <a:t>                                   Bs = Vs + (</a:t>
            </a:r>
            <a:r>
              <a:rPr lang="en-US" sz="2400" dirty="0" err="1"/>
              <a:t>Bc-Vc</a:t>
            </a:r>
            <a:r>
              <a:rPr lang="en-US" sz="2400" dirty="0"/>
              <a:t>) + </a:t>
            </a:r>
            <a:r>
              <a:rPr lang="en-US" sz="2400" dirty="0" err="1"/>
              <a:t>Tbv</a:t>
            </a:r>
            <a:r>
              <a:rPr lang="en-US" sz="2400" dirty="0"/>
              <a:t>* ((bs-vs)-(</a:t>
            </a:r>
            <a:r>
              <a:rPr lang="en-US" sz="2400" dirty="0" err="1"/>
              <a:t>bc-vc</a:t>
            </a:r>
            <a:r>
              <a:rPr lang="en-US" sz="2400" dirty="0"/>
              <a:t>))</a:t>
            </a:r>
          </a:p>
          <a:p>
            <a:endParaRPr lang="en-US" sz="2400" dirty="0"/>
          </a:p>
          <a:p>
            <a:r>
              <a:rPr lang="en-US" sz="2400" dirty="0"/>
              <a:t>Or we could use </a:t>
            </a:r>
            <a:r>
              <a:rPr lang="en-US" sz="2400" dirty="0" err="1"/>
              <a:t>Tb_bv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                                  </a:t>
            </a:r>
            <a:r>
              <a:rPr lang="en-US" sz="2400" dirty="0" err="1"/>
              <a:t>Tb_bv</a:t>
            </a:r>
            <a:r>
              <a:rPr lang="en-US" sz="2400" dirty="0"/>
              <a:t> = ((Bs-bs)-(</a:t>
            </a:r>
            <a:r>
              <a:rPr lang="en-US" sz="2400" dirty="0" err="1"/>
              <a:t>Bc-bc</a:t>
            </a:r>
            <a:r>
              <a:rPr lang="en-US" sz="2400" dirty="0"/>
              <a:t>)) / ((Bs-Vs)-(</a:t>
            </a:r>
            <a:r>
              <a:rPr lang="en-US" sz="2400" dirty="0" err="1"/>
              <a:t>Bc-Vc</a:t>
            </a:r>
            <a:r>
              <a:rPr lang="en-US" sz="2400" dirty="0"/>
              <a:t>))</a:t>
            </a:r>
            <a:br>
              <a:rPr lang="en-US" sz="2400" dirty="0"/>
            </a:br>
            <a:r>
              <a:rPr lang="en-US" sz="2400" dirty="0"/>
              <a:t>to get:</a:t>
            </a:r>
            <a:br>
              <a:rPr lang="en-US" sz="2400" dirty="0"/>
            </a:br>
            <a:r>
              <a:rPr lang="en-US" sz="2400" dirty="0"/>
              <a:t>                                   Bs = bs + (</a:t>
            </a:r>
            <a:r>
              <a:rPr lang="en-US" sz="2400" dirty="0" err="1"/>
              <a:t>Bc-bc</a:t>
            </a:r>
            <a:r>
              <a:rPr lang="en-US" sz="2400" dirty="0"/>
              <a:t>) + </a:t>
            </a:r>
            <a:r>
              <a:rPr lang="en-US" sz="2400" dirty="0" err="1"/>
              <a:t>Tb_bv</a:t>
            </a:r>
            <a:r>
              <a:rPr lang="en-US" sz="2400" dirty="0"/>
              <a:t> * ((</a:t>
            </a:r>
            <a:r>
              <a:rPr lang="en-US" sz="2400" b="1" dirty="0"/>
              <a:t>Bs</a:t>
            </a:r>
            <a:r>
              <a:rPr lang="en-US" sz="2400" dirty="0"/>
              <a:t>-Vs)-(</a:t>
            </a:r>
            <a:r>
              <a:rPr lang="en-US" sz="2400" dirty="0" err="1"/>
              <a:t>Bc-Vc</a:t>
            </a:r>
            <a:r>
              <a:rPr lang="en-US" sz="2400" dirty="0"/>
              <a:t>))</a:t>
            </a:r>
          </a:p>
          <a:p>
            <a:br>
              <a:rPr lang="en-US" sz="2400" dirty="0"/>
            </a:br>
            <a:r>
              <a:rPr lang="en-US" sz="2400" dirty="0"/>
              <a:t>nota bene:  It is not necessary to isolate the Bs variable to the left!</a:t>
            </a:r>
          </a:p>
        </p:txBody>
      </p:sp>
    </p:spTree>
    <p:extLst>
      <p:ext uri="{BB962C8B-B14F-4D97-AF65-F5344CB8AC3E}">
        <p14:creationId xmlns:p14="http://schemas.microsoft.com/office/powerpoint/2010/main" val="367776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3F21D8-A647-417E-B456-4B4D5B0B9B97}"/>
              </a:ext>
            </a:extLst>
          </p:cNvPr>
          <p:cNvSpPr txBox="1"/>
          <p:nvPr/>
        </p:nvSpPr>
        <p:spPr>
          <a:xfrm>
            <a:off x="1287262" y="905522"/>
            <a:ext cx="929074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Solving for your transformed photometry is an exercise of solving</a:t>
            </a:r>
            <a:br>
              <a:rPr lang="en-US" sz="2400" dirty="0"/>
            </a:br>
            <a:r>
              <a:rPr lang="en-US" sz="2400" dirty="0"/>
              <a:t>   simultaneous equations.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your data is BVI, then there are 3 magnitudes to solve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Pick 3 coefficients that you want your data to conform to.</a:t>
            </a:r>
            <a:br>
              <a:rPr lang="en-US" sz="2400" dirty="0"/>
            </a:br>
            <a:r>
              <a:rPr lang="en-US" sz="2400" dirty="0"/>
              <a:t>  You can solve for B with   </a:t>
            </a:r>
            <a:r>
              <a:rPr lang="en-US" sz="2400" dirty="0" err="1"/>
              <a:t>Tbv</a:t>
            </a:r>
            <a:r>
              <a:rPr lang="en-US" sz="2400" dirty="0"/>
              <a:t>, </a:t>
            </a:r>
            <a:r>
              <a:rPr lang="en-US" sz="2400" dirty="0" err="1"/>
              <a:t>Tb_bv</a:t>
            </a:r>
            <a:r>
              <a:rPr lang="en-US" sz="2400" dirty="0"/>
              <a:t>, or </a:t>
            </a:r>
            <a:r>
              <a:rPr lang="en-US" sz="2400" dirty="0" err="1"/>
              <a:t>Tv_bv</a:t>
            </a:r>
            <a:r>
              <a:rPr lang="en-US" sz="2400" dirty="0"/>
              <a:t>    </a:t>
            </a:r>
            <a:br>
              <a:rPr lang="en-US" sz="2400" dirty="0"/>
            </a:br>
            <a:r>
              <a:rPr lang="en-US" sz="2400" dirty="0"/>
              <a:t>      (</a:t>
            </a:r>
            <a:r>
              <a:rPr lang="en-US" sz="2400" dirty="0" err="1"/>
              <a:t>ie</a:t>
            </a:r>
            <a:r>
              <a:rPr lang="en-US" sz="2400" dirty="0"/>
              <a:t>, filter B is involved in all these coefficient definitions)</a:t>
            </a:r>
          </a:p>
          <a:p>
            <a:r>
              <a:rPr lang="en-US" sz="2400" dirty="0"/>
              <a:t>                  V with   </a:t>
            </a:r>
            <a:r>
              <a:rPr lang="en-US" sz="2400" dirty="0" err="1"/>
              <a:t>Tbv</a:t>
            </a:r>
            <a:r>
              <a:rPr lang="en-US" sz="2400" dirty="0"/>
              <a:t>, </a:t>
            </a:r>
            <a:r>
              <a:rPr lang="en-US" sz="2400" dirty="0" err="1"/>
              <a:t>Tb_bv</a:t>
            </a:r>
            <a:r>
              <a:rPr lang="en-US" sz="2400" dirty="0"/>
              <a:t>, </a:t>
            </a:r>
            <a:r>
              <a:rPr lang="en-US" sz="2400" dirty="0" err="1"/>
              <a:t>Tv_bv</a:t>
            </a:r>
            <a:r>
              <a:rPr lang="en-US" sz="2400" dirty="0"/>
              <a:t>, </a:t>
            </a:r>
            <a:r>
              <a:rPr lang="en-US" sz="2400" dirty="0" err="1"/>
              <a:t>Tvi</a:t>
            </a:r>
            <a:r>
              <a:rPr lang="en-US" sz="2400" dirty="0"/>
              <a:t>, </a:t>
            </a:r>
            <a:r>
              <a:rPr lang="en-US" sz="2400" dirty="0" err="1"/>
              <a:t>Tv_vi</a:t>
            </a:r>
            <a:r>
              <a:rPr lang="en-US" sz="2400" dirty="0"/>
              <a:t>, or </a:t>
            </a:r>
            <a:r>
              <a:rPr lang="en-US" sz="2400" dirty="0" err="1"/>
              <a:t>Ti_vi</a:t>
            </a:r>
            <a:endParaRPr lang="en-US" sz="2400" dirty="0"/>
          </a:p>
          <a:p>
            <a:r>
              <a:rPr lang="en-US" sz="2400" dirty="0"/>
              <a:t>                  I with   </a:t>
            </a:r>
            <a:r>
              <a:rPr lang="en-US" sz="2400" dirty="0" err="1"/>
              <a:t>Tvi</a:t>
            </a:r>
            <a:r>
              <a:rPr lang="en-US" sz="2400" dirty="0"/>
              <a:t>, </a:t>
            </a:r>
            <a:r>
              <a:rPr lang="en-US" sz="2400" dirty="0" err="1"/>
              <a:t>Tv_vi</a:t>
            </a:r>
            <a:r>
              <a:rPr lang="en-US" sz="2400" dirty="0"/>
              <a:t>, or </a:t>
            </a:r>
            <a:r>
              <a:rPr lang="en-US" sz="2400" dirty="0" err="1"/>
              <a:t>Ti_vi</a:t>
            </a:r>
            <a:endParaRPr lang="en-US" sz="2400" dirty="0"/>
          </a:p>
          <a:p>
            <a:br>
              <a:rPr lang="en-US" sz="2400" dirty="0"/>
            </a:br>
            <a:r>
              <a:rPr lang="en-US" sz="2400" dirty="0"/>
              <a:t>It doesn’t really matter which you chose. Each is a true statement</a:t>
            </a:r>
            <a:br>
              <a:rPr lang="en-US" sz="2400" dirty="0"/>
            </a:br>
            <a:r>
              <a:rPr lang="en-US" sz="2400" dirty="0"/>
              <a:t>of how your system relates to the standard. The AAVSO recommendation</a:t>
            </a:r>
            <a:br>
              <a:rPr lang="en-US" sz="2400" dirty="0"/>
            </a:br>
            <a:r>
              <a:rPr lang="en-US" sz="2400" dirty="0"/>
              <a:t>is to use all magnitude coefficients. But it could be argued that the color</a:t>
            </a:r>
            <a:br>
              <a:rPr lang="en-US" sz="2400" dirty="0"/>
            </a:br>
            <a:r>
              <a:rPr lang="en-US" sz="2400" dirty="0"/>
              <a:t>coefficients are stronger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409596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E9C28-E01F-4EED-BF2F-597C7CC95236}"/>
              </a:ext>
            </a:extLst>
          </p:cNvPr>
          <p:cNvSpPr txBox="1"/>
          <p:nvPr/>
        </p:nvSpPr>
        <p:spPr>
          <a:xfrm>
            <a:off x="985421" y="603682"/>
            <a:ext cx="10630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Solving simultaneous equations is easy: just iterate through the set until they settle!</a:t>
            </a:r>
          </a:p>
          <a:p>
            <a:endParaRPr lang="en-US" sz="2400" dirty="0"/>
          </a:p>
          <a:p>
            <a:r>
              <a:rPr lang="en-US" sz="2400" dirty="0"/>
              <a:t>Here’s how it might look in a spreadsheet: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A5244B-D732-4083-9DE5-686CDE268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23348"/>
              </p:ext>
            </p:extLst>
          </p:nvPr>
        </p:nvGraphicFramePr>
        <p:xfrm>
          <a:off x="3073152" y="2016247"/>
          <a:ext cx="6505852" cy="4508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8378">
                  <a:extLst>
                    <a:ext uri="{9D8B030D-6E8A-4147-A177-3AD203B41FA5}">
                      <a16:colId xmlns:a16="http://schemas.microsoft.com/office/drawing/2014/main" val="3731668696"/>
                    </a:ext>
                  </a:extLst>
                </a:gridCol>
                <a:gridCol w="1445745">
                  <a:extLst>
                    <a:ext uri="{9D8B030D-6E8A-4147-A177-3AD203B41FA5}">
                      <a16:colId xmlns:a16="http://schemas.microsoft.com/office/drawing/2014/main" val="3324189105"/>
                    </a:ext>
                  </a:extLst>
                </a:gridCol>
                <a:gridCol w="1445745">
                  <a:extLst>
                    <a:ext uri="{9D8B030D-6E8A-4147-A177-3AD203B41FA5}">
                      <a16:colId xmlns:a16="http://schemas.microsoft.com/office/drawing/2014/main" val="2899224876"/>
                    </a:ext>
                  </a:extLst>
                </a:gridCol>
                <a:gridCol w="1505984">
                  <a:extLst>
                    <a:ext uri="{9D8B030D-6E8A-4147-A177-3AD203B41FA5}">
                      <a16:colId xmlns:a16="http://schemas.microsoft.com/office/drawing/2014/main" val="3279740642"/>
                    </a:ext>
                  </a:extLst>
                </a:gridCol>
              </a:tblGrid>
              <a:tr h="37573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Tb_bv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Tv_bv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Ti_vi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6349740"/>
                  </a:ext>
                </a:extLst>
              </a:tr>
              <a:tr h="37573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0.0900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0.0090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-0.0160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2364979"/>
                  </a:ext>
                </a:extLst>
              </a:tr>
              <a:tr h="37573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V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885439"/>
                  </a:ext>
                </a:extLst>
              </a:tr>
              <a:tr h="3757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comp ref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11.708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11.204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10.572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5877585"/>
                  </a:ext>
                </a:extLst>
              </a:tr>
              <a:tr h="3757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comp inst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-7.169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-8.305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-7.916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6848238"/>
                  </a:ext>
                </a:extLst>
              </a:tr>
              <a:tr h="3757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target inst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-9.140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-10.917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-12.008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2028954"/>
                  </a:ext>
                </a:extLst>
              </a:tr>
              <a:tr h="3757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starting guess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-9.140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-10.917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-12.008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54269419"/>
                  </a:ext>
                </a:extLst>
              </a:tr>
              <a:tr h="375737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9.852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8.603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6.473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923377"/>
                  </a:ext>
                </a:extLst>
              </a:tr>
              <a:tr h="375737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9.804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8.599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6.456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0594032"/>
                  </a:ext>
                </a:extLst>
              </a:tr>
              <a:tr h="375737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9.800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8.598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6.456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0768290"/>
                  </a:ext>
                </a:extLst>
              </a:tr>
              <a:tr h="375737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9.800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8.598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6.456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2890354"/>
                  </a:ext>
                </a:extLst>
              </a:tr>
              <a:tr h="375737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9.800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8.598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6.456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661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11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799E97-6594-482F-B140-CB658F86E970}"/>
              </a:ext>
            </a:extLst>
          </p:cNvPr>
          <p:cNvSpPr txBox="1"/>
          <p:nvPr/>
        </p:nvSpPr>
        <p:spPr>
          <a:xfrm>
            <a:off x="1384917" y="603682"/>
            <a:ext cx="829073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charm of this method is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extends to multifilter systems; UBVRI is a snap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And you can experiment with more complex constraints;</a:t>
            </a:r>
            <a:br>
              <a:rPr lang="en-US" sz="2400" dirty="0"/>
            </a:br>
            <a:r>
              <a:rPr lang="en-US" sz="2400" dirty="0"/>
              <a:t>   Maybe the b-v vs B-V relationship is not a line, but a curve…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Other presentations of the transformation process drown you </a:t>
            </a:r>
            <a:br>
              <a:rPr lang="en-US" sz="2400" dirty="0"/>
            </a:br>
            <a:r>
              <a:rPr lang="en-US" sz="2400" dirty="0"/>
              <a:t>in algebraic gymnastics</a:t>
            </a:r>
          </a:p>
        </p:txBody>
      </p:sp>
    </p:spTree>
    <p:extLst>
      <p:ext uri="{BB962C8B-B14F-4D97-AF65-F5344CB8AC3E}">
        <p14:creationId xmlns:p14="http://schemas.microsoft.com/office/powerpoint/2010/main" val="3349601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739079-E1D7-4336-A66C-4BCD7FFB0D26}"/>
              </a:ext>
            </a:extLst>
          </p:cNvPr>
          <p:cNvSpPr txBox="1"/>
          <p:nvPr/>
        </p:nvSpPr>
        <p:spPr>
          <a:xfrm>
            <a:off x="1225118" y="843379"/>
            <a:ext cx="976203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 that transformation is done in groups of observations:</a:t>
            </a:r>
            <a:br>
              <a:rPr lang="en-US" sz="2400" dirty="0"/>
            </a:br>
            <a:r>
              <a:rPr lang="en-US" sz="2400" dirty="0"/>
              <a:t>      </a:t>
            </a:r>
          </a:p>
          <a:p>
            <a:r>
              <a:rPr lang="en-US" sz="2400" dirty="0"/>
              <a:t>All the observations involved in the simultaneous equations are in the group.</a:t>
            </a:r>
          </a:p>
          <a:p>
            <a:endParaRPr lang="en-US" sz="2400" dirty="0"/>
          </a:p>
          <a:p>
            <a:r>
              <a:rPr lang="en-US" sz="2400" dirty="0"/>
              <a:t>That field in the AEFF called “group”? Here is where it get’s used.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There is a temptation to reuse an observation to fill out a group;</a:t>
            </a:r>
            <a:br>
              <a:rPr lang="en-US" sz="2400" dirty="0"/>
            </a:br>
            <a:r>
              <a:rPr lang="en-US" sz="2400" dirty="0"/>
              <a:t>Don’t do it. All the observations used in a transform set are to be submitted</a:t>
            </a:r>
            <a:br>
              <a:rPr lang="en-US" sz="2400" dirty="0"/>
            </a:br>
            <a:r>
              <a:rPr lang="en-US" sz="2400" dirty="0"/>
              <a:t>and you can’t submit an observation twice.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BD0B1-006C-4604-B502-536B0131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624" y="2758273"/>
            <a:ext cx="6809332" cy="13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1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E0BB7-E4D3-445A-B311-6D4E7B4ECB8C}"/>
              </a:ext>
            </a:extLst>
          </p:cNvPr>
          <p:cNvSpPr txBox="1"/>
          <p:nvPr/>
        </p:nvSpPr>
        <p:spPr>
          <a:xfrm flipH="1">
            <a:off x="1972174" y="1109709"/>
            <a:ext cx="85952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Take </a:t>
            </a:r>
            <a:r>
              <a:rPr lang="en-US" sz="2800" dirty="0" err="1"/>
              <a:t>aways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Each coefficient is a truth about how your system relates to the standard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Each coefficient implies an equation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Using iteration it is easy to solve these sets of simultaneous equations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595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E44A24-7937-44BB-AEC7-38EB7CFC001F}"/>
              </a:ext>
            </a:extLst>
          </p:cNvPr>
          <p:cNvSpPr txBox="1"/>
          <p:nvPr/>
        </p:nvSpPr>
        <p:spPr>
          <a:xfrm>
            <a:off x="1198484" y="639191"/>
            <a:ext cx="10102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Here we have been using transformation to remove your system idiosyncrasies from your data. </a:t>
            </a:r>
          </a:p>
          <a:p>
            <a:endParaRPr lang="en-US" sz="2800" dirty="0"/>
          </a:p>
          <a:p>
            <a:r>
              <a:rPr lang="en-US" sz="2800" dirty="0"/>
              <a:t>But this process can also be used to bridge filter set definitions..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6A90CB-C19C-497C-A56D-2B90B14C48AB}"/>
              </a:ext>
            </a:extLst>
          </p:cNvPr>
          <p:cNvSpPr txBox="1"/>
          <p:nvPr/>
        </p:nvSpPr>
        <p:spPr>
          <a:xfrm>
            <a:off x="1198484" y="3207058"/>
            <a:ext cx="100179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DSLR camera reports with filters TB, TG and TR. If you have </a:t>
            </a:r>
            <a:br>
              <a:rPr lang="en-US" sz="2800" dirty="0"/>
            </a:br>
            <a:r>
              <a:rPr lang="en-US" sz="2800" dirty="0"/>
              <a:t>created a set of coefficients for your camera, the transformation </a:t>
            </a:r>
            <a:br>
              <a:rPr lang="en-US" sz="2800" dirty="0"/>
            </a:br>
            <a:r>
              <a:rPr lang="en-US" sz="2800" dirty="0"/>
              <a:t>process results in data in the filters of the standards, B V and R.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There are limits to how far apart the filters can be to bridge. TR to R</a:t>
            </a:r>
            <a:br>
              <a:rPr lang="en-US" sz="2800" dirty="0"/>
            </a:br>
            <a:r>
              <a:rPr lang="en-US" sz="2800" dirty="0"/>
              <a:t>is a </a:t>
            </a:r>
            <a:r>
              <a:rPr lang="en-US" sz="2800"/>
              <a:t>bit of </a:t>
            </a:r>
            <a:r>
              <a:rPr lang="en-US" sz="2800" dirty="0"/>
              <a:t>a stretch.</a:t>
            </a:r>
          </a:p>
        </p:txBody>
      </p:sp>
    </p:spTree>
    <p:extLst>
      <p:ext uri="{BB962C8B-B14F-4D97-AF65-F5344CB8AC3E}">
        <p14:creationId xmlns:p14="http://schemas.microsoft.com/office/powerpoint/2010/main" val="191189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C08665-A1B2-4551-AC60-A3AF1CA20BFE}"/>
              </a:ext>
            </a:extLst>
          </p:cNvPr>
          <p:cNvSpPr txBox="1"/>
          <p:nvPr/>
        </p:nvSpPr>
        <p:spPr>
          <a:xfrm>
            <a:off x="461639" y="284086"/>
            <a:ext cx="1014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AAVSO has a tool for doing Transformations: </a:t>
            </a:r>
            <a:r>
              <a:rPr lang="en-US" sz="2800" dirty="0" err="1"/>
              <a:t>TransformApplier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93C35-B1F5-42EB-B131-F3BBD5A42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59" y="803923"/>
            <a:ext cx="8216403" cy="57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0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4DBE19-7DB1-4724-9667-317786885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99" y="1088778"/>
            <a:ext cx="10515600" cy="4351338"/>
          </a:xfrm>
        </p:spPr>
        <p:txBody>
          <a:bodyPr/>
          <a:lstStyle/>
          <a:p>
            <a:r>
              <a:rPr lang="en-US" dirty="0"/>
              <a:t>We’re an association of observers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need to be able share data by submitting it to the AID, </a:t>
            </a:r>
            <a:br>
              <a:rPr lang="en-US" dirty="0"/>
            </a:br>
            <a:r>
              <a:rPr lang="en-US" dirty="0"/>
              <a:t>         the AAVSO International Database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Which means the data must be comparable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do this by the process of “standardization”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73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F3BA5-5C74-46A1-8859-DFC08C62BC01}"/>
              </a:ext>
            </a:extLst>
          </p:cNvPr>
          <p:cNvSpPr txBox="1"/>
          <p:nvPr/>
        </p:nvSpPr>
        <p:spPr>
          <a:xfrm>
            <a:off x="667154" y="639193"/>
            <a:ext cx="2583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Welcome to the reincarnation of TA on </a:t>
            </a:r>
            <a:r>
              <a:rPr lang="en-US" sz="2800" dirty="0" err="1"/>
              <a:t>Vphot</a:t>
            </a:r>
            <a:r>
              <a:rPr lang="en-US" sz="2800" dirty="0"/>
              <a:t>!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EFB81C5-9539-4E4E-95C2-714EBE42E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97" y="71022"/>
            <a:ext cx="7288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08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4E6359-6F7B-42A4-88CE-94DF04DAD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72" y="0"/>
            <a:ext cx="701148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BC3A9-EC40-413F-87D5-BE4EBE612731}"/>
              </a:ext>
            </a:extLst>
          </p:cNvPr>
          <p:cNvSpPr txBox="1"/>
          <p:nvPr/>
        </p:nvSpPr>
        <p:spPr>
          <a:xfrm>
            <a:off x="523783" y="603681"/>
            <a:ext cx="39949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the </a:t>
            </a:r>
            <a:r>
              <a:rPr lang="en-US" sz="2800" dirty="0" err="1"/>
              <a:t>VPhot</a:t>
            </a:r>
            <a:r>
              <a:rPr lang="en-US" sz="2800" dirty="0"/>
              <a:t> telescope profile you record your transform coefficients and you observing Lat and Long.</a:t>
            </a:r>
          </a:p>
        </p:txBody>
      </p:sp>
    </p:spTree>
    <p:extLst>
      <p:ext uri="{BB962C8B-B14F-4D97-AF65-F5344CB8AC3E}">
        <p14:creationId xmlns:p14="http://schemas.microsoft.com/office/powerpoint/2010/main" val="2368613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72D64D4-9DE1-401A-9727-BD98A3333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68" y="0"/>
            <a:ext cx="7228317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5341A7-7B35-4DF8-9B64-B1E3F735E5CE}"/>
              </a:ext>
            </a:extLst>
          </p:cNvPr>
          <p:cNvSpPr txBox="1"/>
          <p:nvPr/>
        </p:nvSpPr>
        <p:spPr>
          <a:xfrm>
            <a:off x="608655" y="656947"/>
            <a:ext cx="4052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Just click the “Create” link and your transformed report is created along </a:t>
            </a:r>
            <a:br>
              <a:rPr lang="en-US" sz="2800" dirty="0"/>
            </a:br>
            <a:r>
              <a:rPr lang="en-US" sz="2800" dirty="0"/>
              <a:t>with a detailed report of the computation.</a:t>
            </a:r>
          </a:p>
          <a:p>
            <a:endParaRPr lang="en-US" sz="2800" dirty="0"/>
          </a:p>
          <a:p>
            <a:r>
              <a:rPr lang="en-US" sz="2800" dirty="0"/>
              <a:t>Now it just a matter of downloading the output report and submitting it</a:t>
            </a:r>
            <a:br>
              <a:rPr lang="en-US" sz="2800" dirty="0"/>
            </a:br>
            <a:r>
              <a:rPr lang="en-US" sz="2800" dirty="0"/>
              <a:t>to </a:t>
            </a:r>
            <a:r>
              <a:rPr lang="en-US" sz="2800" dirty="0" err="1"/>
              <a:t>webobs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377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5FD229-40B5-44FE-824B-F25853C374F7}"/>
              </a:ext>
            </a:extLst>
          </p:cNvPr>
          <p:cNvSpPr txBox="1"/>
          <p:nvPr/>
        </p:nvSpPr>
        <p:spPr>
          <a:xfrm>
            <a:off x="674704" y="310719"/>
            <a:ext cx="104135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Requirements:</a:t>
            </a:r>
            <a:br>
              <a:rPr lang="en-US" sz="2400" dirty="0"/>
            </a:br>
            <a:r>
              <a:rPr lang="en-US" sz="2400" dirty="0"/>
              <a:t>     - A set of transform coefficients as created by </a:t>
            </a:r>
            <a:r>
              <a:rPr lang="en-US" sz="2400" dirty="0" err="1"/>
              <a:t>TransformGenerator</a:t>
            </a:r>
            <a:r>
              <a:rPr lang="en-US" sz="2400" dirty="0"/>
              <a:t> and entered into the telescope profile</a:t>
            </a:r>
          </a:p>
          <a:p>
            <a:r>
              <a:rPr lang="en-US" sz="2400" dirty="0"/>
              <a:t>     - A </a:t>
            </a:r>
            <a:r>
              <a:rPr lang="en-US" sz="2400" dirty="0" err="1"/>
              <a:t>webobs</a:t>
            </a:r>
            <a:r>
              <a:rPr lang="en-US" sz="2400" dirty="0"/>
              <a:t> text file ready for submission.</a:t>
            </a:r>
            <a:br>
              <a:rPr lang="en-US" sz="2400" dirty="0"/>
            </a:br>
            <a:r>
              <a:rPr lang="en-US" sz="2400" dirty="0"/>
              <a:t>              (It doesn’t have to be created by </a:t>
            </a:r>
            <a:r>
              <a:rPr lang="en-US" sz="2400" dirty="0" err="1"/>
              <a:t>Vphot</a:t>
            </a:r>
            <a:r>
              <a:rPr lang="en-US" sz="2400" dirty="0"/>
              <a:t>: Use what ever process you have.</a:t>
            </a:r>
          </a:p>
          <a:p>
            <a:br>
              <a:rPr lang="en-US" sz="2400" dirty="0"/>
            </a:br>
            <a:r>
              <a:rPr lang="en-US" sz="2400" dirty="0"/>
              <a:t>Features:</a:t>
            </a:r>
          </a:p>
          <a:p>
            <a:r>
              <a:rPr lang="en-US" sz="2400" dirty="0"/>
              <a:t>     - Can handle 100’s of observations in a file with multiple target stars</a:t>
            </a:r>
          </a:p>
          <a:p>
            <a:r>
              <a:rPr lang="en-US" sz="2400" dirty="0"/>
              <a:t>     - Will convert your Comp and Check star labels to AUID’s</a:t>
            </a:r>
          </a:p>
          <a:p>
            <a:r>
              <a:rPr lang="en-US" sz="2400" dirty="0"/>
              <a:t>     - Can apply extinction if your FOV is wide enough to warrant it.</a:t>
            </a:r>
            <a:br>
              <a:rPr lang="en-US" sz="2400" dirty="0"/>
            </a:br>
            <a:r>
              <a:rPr lang="en-US" sz="2400" dirty="0"/>
              <a:t>     - Can aggregate your observations before transforming</a:t>
            </a:r>
          </a:p>
          <a:p>
            <a:r>
              <a:rPr lang="en-US" sz="2400" dirty="0"/>
              <a:t>     - Generates a detail report of its computation. </a:t>
            </a:r>
            <a:br>
              <a:rPr lang="en-US" sz="2400" dirty="0"/>
            </a:br>
            <a:r>
              <a:rPr lang="en-US" sz="2400" dirty="0"/>
              <a:t>- Detail of the computation is documented in the notes section of the AEFF record sent to </a:t>
            </a:r>
            <a:r>
              <a:rPr lang="en-US" sz="2400" dirty="0" err="1"/>
              <a:t>webobs</a:t>
            </a:r>
            <a:r>
              <a:rPr lang="en-US" sz="2400" dirty="0"/>
              <a:t>. </a:t>
            </a:r>
            <a:r>
              <a:rPr lang="en-US" sz="2400" dirty="0" err="1"/>
              <a:t>eg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,|NOBS=7|VMAGINS=-9.140|VERR=0.006|CREFMAG=11.708|CREFERR=0.044 |KREFMAG=11.504|KREFERR=0.026|VX=1.1786|CX=1.1767|KX=1.1777</a:t>
            </a:r>
            <a:br>
              <a:rPr lang="en-US" sz="2400" dirty="0"/>
            </a:br>
            <a:r>
              <a:rPr lang="en-US" sz="2400" dirty="0"/>
              <a:t>|Tb_bv=0.0640|Tb_bvErr=0.0130|TAver=2.49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9154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1A4C81-0E5A-4397-A9D1-AAD79360FA54}"/>
              </a:ext>
            </a:extLst>
          </p:cNvPr>
          <p:cNvSpPr txBox="1"/>
          <p:nvPr/>
        </p:nvSpPr>
        <p:spPr>
          <a:xfrm>
            <a:off x="914399" y="994299"/>
            <a:ext cx="104135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conclusion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know what transformation is and what it looks like graphically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see how it can be computed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And we’ve seen that the AAVSO has tools to help you do it:</a:t>
            </a:r>
            <a:br>
              <a:rPr lang="en-US" sz="2800" dirty="0"/>
            </a:br>
            <a:r>
              <a:rPr lang="en-US" sz="2800" dirty="0" err="1"/>
              <a:t>TransformGenerator</a:t>
            </a:r>
            <a:r>
              <a:rPr lang="en-US" sz="2800" dirty="0"/>
              <a:t>, </a:t>
            </a:r>
            <a:r>
              <a:rPr lang="en-US" sz="2800" dirty="0" err="1"/>
              <a:t>TransformApplier</a:t>
            </a:r>
            <a:r>
              <a:rPr lang="en-US" sz="2800" dirty="0"/>
              <a:t> and now </a:t>
            </a:r>
            <a:r>
              <a:rPr lang="en-US" sz="2800" dirty="0" err="1"/>
              <a:t>Vphot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So, go forth and transform your data!</a:t>
            </a:r>
          </a:p>
        </p:txBody>
      </p:sp>
    </p:spTree>
    <p:extLst>
      <p:ext uri="{BB962C8B-B14F-4D97-AF65-F5344CB8AC3E}">
        <p14:creationId xmlns:p14="http://schemas.microsoft.com/office/powerpoint/2010/main" val="316611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C68DFC-44B5-4035-8E9C-7B240F49B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059"/>
            <a:ext cx="10515600" cy="961964"/>
          </a:xfrm>
        </p:spPr>
        <p:txBody>
          <a:bodyPr/>
          <a:lstStyle/>
          <a:p>
            <a:r>
              <a:rPr lang="en-US" dirty="0"/>
              <a:t>We prepare our observations for submission to the AID by preparing </a:t>
            </a:r>
            <a:br>
              <a:rPr lang="en-US" dirty="0"/>
            </a:br>
            <a:r>
              <a:rPr lang="en-US" dirty="0"/>
              <a:t>an AEFF:  AAVSO Extended File Format report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A3BB6-4FE7-4368-BA08-39C767E90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62" y="1562897"/>
            <a:ext cx="9597075" cy="327624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88F98C3-42F3-49BE-B3E5-4D04ECA6BE47}"/>
              </a:ext>
            </a:extLst>
          </p:cNvPr>
          <p:cNvSpPr/>
          <p:nvPr/>
        </p:nvSpPr>
        <p:spPr>
          <a:xfrm>
            <a:off x="6024978" y="3479939"/>
            <a:ext cx="2524218" cy="9144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29746F-E992-4474-B902-23BF3BE36011}"/>
              </a:ext>
            </a:extLst>
          </p:cNvPr>
          <p:cNvSpPr/>
          <p:nvPr/>
        </p:nvSpPr>
        <p:spPr>
          <a:xfrm>
            <a:off x="3178045" y="3595242"/>
            <a:ext cx="1456097" cy="68379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D5A4BF-19AF-460D-BF37-716F9C6FF992}"/>
              </a:ext>
            </a:extLst>
          </p:cNvPr>
          <p:cNvSpPr txBox="1"/>
          <p:nvPr/>
        </p:nvSpPr>
        <p:spPr>
          <a:xfrm>
            <a:off x="1297462" y="5849716"/>
            <a:ext cx="911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the target star magnitude is standardized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3D424-23C7-499A-8A3F-7F3F1F2E0D8C}"/>
              </a:ext>
            </a:extLst>
          </p:cNvPr>
          <p:cNvSpPr txBox="1"/>
          <p:nvPr/>
        </p:nvSpPr>
        <p:spPr>
          <a:xfrm>
            <a:off x="1297462" y="5173856"/>
            <a:ext cx="690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 and Check mags are reported as “instrumental”</a:t>
            </a:r>
          </a:p>
        </p:txBody>
      </p:sp>
    </p:spTree>
    <p:extLst>
      <p:ext uri="{BB962C8B-B14F-4D97-AF65-F5344CB8AC3E}">
        <p14:creationId xmlns:p14="http://schemas.microsoft.com/office/powerpoint/2010/main" val="21006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7BDD7-BD4B-41D7-B899-3DD325ED0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151" y="656948"/>
            <a:ext cx="10515600" cy="19619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definition of standardization: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</a:t>
            </a:r>
            <a:r>
              <a:rPr lang="en-US" dirty="0" err="1"/>
              <a:t>V</a:t>
            </a:r>
            <a:r>
              <a:rPr lang="en-US" baseline="-25000" dirty="0" err="1"/>
              <a:t>std</a:t>
            </a:r>
            <a:r>
              <a:rPr lang="en-US" dirty="0"/>
              <a:t> = (</a:t>
            </a:r>
            <a:r>
              <a:rPr lang="en-US" dirty="0" err="1"/>
              <a:t>V</a:t>
            </a:r>
            <a:r>
              <a:rPr lang="en-US" baseline="-25000" dirty="0" err="1"/>
              <a:t>ins</a:t>
            </a:r>
            <a:r>
              <a:rPr lang="en-US" dirty="0"/>
              <a:t> - </a:t>
            </a:r>
            <a:r>
              <a:rPr lang="en-US" dirty="0" err="1"/>
              <a:t>C</a:t>
            </a:r>
            <a:r>
              <a:rPr lang="en-US" baseline="-25000" dirty="0" err="1"/>
              <a:t>ins</a:t>
            </a:r>
            <a:r>
              <a:rPr lang="en-US" dirty="0"/>
              <a:t>) + </a:t>
            </a:r>
            <a:r>
              <a:rPr lang="en-US" dirty="0" err="1"/>
              <a:t>C</a:t>
            </a:r>
            <a:r>
              <a:rPr lang="en-US" baseline="-25000" dirty="0" err="1"/>
              <a:t>std</a:t>
            </a:r>
            <a:br>
              <a:rPr lang="en-US" baseline="-25000" dirty="0"/>
            </a:br>
            <a:br>
              <a:rPr lang="en-US" baseline="-25000" dirty="0"/>
            </a:br>
            <a:r>
              <a:rPr lang="en-US" sz="3500" baseline="-25000" dirty="0"/>
              <a:t>V is the target star, C the comp, ‘ins’ is instrumental and ‘std’ is standardized magnitude</a:t>
            </a:r>
            <a:br>
              <a:rPr lang="en-US" sz="3500" baseline="-25000" dirty="0"/>
            </a:br>
            <a:br>
              <a:rPr lang="en-US" baseline="-25000" dirty="0"/>
            </a:br>
            <a:br>
              <a:rPr lang="en-US" baseline="-25000" dirty="0"/>
            </a:br>
            <a:endParaRPr 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7FB7B-3C16-4473-92FC-3663CD129E56}"/>
              </a:ext>
            </a:extLst>
          </p:cNvPr>
          <p:cNvSpPr txBox="1"/>
          <p:nvPr/>
        </p:nvSpPr>
        <p:spPr>
          <a:xfrm>
            <a:off x="838199" y="4663551"/>
            <a:ext cx="10649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V</a:t>
            </a:r>
            <a:r>
              <a:rPr lang="en-US" sz="2800" baseline="-25000" dirty="0" err="1"/>
              <a:t>std</a:t>
            </a:r>
            <a:r>
              <a:rPr lang="en-US" sz="2800" dirty="0"/>
              <a:t> =  </a:t>
            </a:r>
            <a:r>
              <a:rPr lang="en-US" sz="2800" dirty="0" err="1"/>
              <a:t>V</a:t>
            </a:r>
            <a:r>
              <a:rPr lang="en-US" sz="2800" baseline="-25000" dirty="0" err="1"/>
              <a:t>ins</a:t>
            </a:r>
            <a:r>
              <a:rPr lang="en-US" sz="2800" dirty="0"/>
              <a:t> + ( </a:t>
            </a:r>
            <a:r>
              <a:rPr lang="en-US" sz="2800" dirty="0" err="1"/>
              <a:t>C</a:t>
            </a:r>
            <a:r>
              <a:rPr lang="en-US" sz="2800" baseline="-25000" dirty="0" err="1"/>
              <a:t>std</a:t>
            </a:r>
            <a:r>
              <a:rPr lang="en-US" sz="2800" baseline="-25000" dirty="0"/>
              <a:t> </a:t>
            </a:r>
            <a:r>
              <a:rPr lang="en-US" sz="2800" dirty="0"/>
              <a:t>– </a:t>
            </a:r>
            <a:r>
              <a:rPr lang="en-US" sz="2800" dirty="0" err="1"/>
              <a:t>C</a:t>
            </a:r>
            <a:r>
              <a:rPr lang="en-US" sz="2800" baseline="-25000" dirty="0" err="1"/>
              <a:t>ins</a:t>
            </a:r>
            <a:r>
              <a:rPr lang="en-US" sz="2800" baseline="-25000" dirty="0"/>
              <a:t> </a:t>
            </a:r>
            <a:r>
              <a:rPr lang="en-US" sz="2800" dirty="0"/>
              <a:t>)  </a:t>
            </a:r>
            <a:br>
              <a:rPr lang="en-US" sz="2800" dirty="0"/>
            </a:br>
            <a:r>
              <a:rPr lang="en-US" sz="2800" dirty="0"/>
              <a:t>           </a:t>
            </a:r>
            <a:r>
              <a:rPr lang="en-US" sz="2800" baseline="-25000" dirty="0"/>
              <a:t>Apply the difference of the comp std and ins to the target ins to get target std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866D0-3F2A-4BB1-9DC7-B148C285D105}"/>
              </a:ext>
            </a:extLst>
          </p:cNvPr>
          <p:cNvSpPr txBox="1"/>
          <p:nvPr/>
        </p:nvSpPr>
        <p:spPr>
          <a:xfrm>
            <a:off x="838198" y="2353850"/>
            <a:ext cx="9601941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/>
              <a:t>It’s worth saying this a couple different ways to get a feel for it: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V</a:t>
            </a:r>
            <a:r>
              <a:rPr lang="en-US" sz="2800" baseline="-25000" dirty="0" err="1"/>
              <a:t>std</a:t>
            </a:r>
            <a:r>
              <a:rPr lang="en-US" sz="2800" dirty="0"/>
              <a:t> -  </a:t>
            </a:r>
            <a:r>
              <a:rPr lang="en-US" sz="2800" dirty="0" err="1"/>
              <a:t>V</a:t>
            </a:r>
            <a:r>
              <a:rPr lang="en-US" sz="2800" baseline="-25000" dirty="0" err="1"/>
              <a:t>ins</a:t>
            </a:r>
            <a:r>
              <a:rPr lang="en-US" sz="2800" baseline="-25000" dirty="0"/>
              <a:t>   </a:t>
            </a:r>
            <a:r>
              <a:rPr lang="en-US" sz="2800" dirty="0"/>
              <a:t>=  </a:t>
            </a:r>
            <a:r>
              <a:rPr lang="en-US" sz="2800" dirty="0" err="1"/>
              <a:t>C</a:t>
            </a:r>
            <a:r>
              <a:rPr lang="en-US" sz="2800" baseline="-25000" dirty="0" err="1"/>
              <a:t>std</a:t>
            </a:r>
            <a:r>
              <a:rPr lang="en-US" sz="2800" dirty="0"/>
              <a:t> – </a:t>
            </a:r>
            <a:r>
              <a:rPr lang="en-US" sz="2800" dirty="0" err="1"/>
              <a:t>C</a:t>
            </a:r>
            <a:r>
              <a:rPr lang="en-US" sz="2800" baseline="-25000" dirty="0" err="1"/>
              <a:t>ins</a:t>
            </a:r>
            <a:r>
              <a:rPr lang="en-US" sz="2800" baseline="-25000" dirty="0"/>
              <a:t>  </a:t>
            </a:r>
            <a:br>
              <a:rPr lang="en-US" sz="2800" baseline="-25000" dirty="0"/>
            </a:br>
            <a:r>
              <a:rPr lang="en-US" sz="2800" baseline="-25000" dirty="0"/>
              <a:t>  </a:t>
            </a:r>
            <a:br>
              <a:rPr lang="en-US" sz="2800" baseline="-25000" dirty="0"/>
            </a:br>
            <a:r>
              <a:rPr lang="en-US" sz="3200" baseline="-25000" dirty="0"/>
              <a:t>                The difference of the comp std and ins will be the same for the target</a:t>
            </a:r>
          </a:p>
        </p:txBody>
      </p:sp>
    </p:spTree>
    <p:extLst>
      <p:ext uri="{BB962C8B-B14F-4D97-AF65-F5344CB8AC3E}">
        <p14:creationId xmlns:p14="http://schemas.microsoft.com/office/powerpoint/2010/main" val="26139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0D06BF-13E7-4D7B-A5AA-0270F28F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21B33-97D5-41F9-8396-46E03FB32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38" y="1321355"/>
            <a:ext cx="8931861" cy="5236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706184-0EE7-424E-A858-BCC778FE508B}"/>
              </a:ext>
            </a:extLst>
          </p:cNvPr>
          <p:cNvSpPr txBox="1"/>
          <p:nvPr/>
        </p:nvSpPr>
        <p:spPr>
          <a:xfrm>
            <a:off x="1523538" y="299723"/>
            <a:ext cx="834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Standardization makes it possible to have light curves that span years with data from hundreds of observers </a:t>
            </a:r>
          </a:p>
        </p:txBody>
      </p:sp>
    </p:spTree>
    <p:extLst>
      <p:ext uri="{BB962C8B-B14F-4D97-AF65-F5344CB8AC3E}">
        <p14:creationId xmlns:p14="http://schemas.microsoft.com/office/powerpoint/2010/main" val="64595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0D9A8A-0950-4840-B3F7-C7518FCFA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9486"/>
            <a:ext cx="10515600" cy="953086"/>
          </a:xfrm>
        </p:spPr>
        <p:txBody>
          <a:bodyPr>
            <a:normAutofit/>
          </a:bodyPr>
          <a:lstStyle/>
          <a:p>
            <a:r>
              <a:rPr lang="en-US" sz="2400" dirty="0"/>
              <a:t>Once we master something the question is always, </a:t>
            </a:r>
            <a:r>
              <a:rPr lang="en-US" sz="2400" b="1" dirty="0"/>
              <a:t>what’s next? </a:t>
            </a:r>
            <a:r>
              <a:rPr lang="en-US" sz="2400" dirty="0"/>
              <a:t>How can we improve the data we are reporting?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0A6A0-AA3C-4C16-8942-24D02FA9F587}"/>
              </a:ext>
            </a:extLst>
          </p:cNvPr>
          <p:cNvSpPr txBox="1"/>
          <p:nvPr/>
        </p:nvSpPr>
        <p:spPr>
          <a:xfrm>
            <a:off x="838200" y="3251447"/>
            <a:ext cx="10156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are many graphs we could devise to compare instrumental and standard data. The two types that have been used are:</a:t>
            </a:r>
          </a:p>
          <a:p>
            <a:pPr lvl="1"/>
            <a:r>
              <a:rPr lang="en-US" sz="2400" dirty="0"/>
              <a:t>Color                            </a:t>
            </a:r>
            <a:r>
              <a:rPr lang="en-US" sz="2400" dirty="0" err="1"/>
              <a:t>eg</a:t>
            </a:r>
            <a:r>
              <a:rPr lang="en-US" sz="2400" dirty="0"/>
              <a:t>    (b – v)  vs  (B – V)</a:t>
            </a:r>
            <a:br>
              <a:rPr lang="en-US" sz="2400" dirty="0"/>
            </a:br>
            <a:r>
              <a:rPr lang="en-US" sz="2400" dirty="0"/>
              <a:t>          aka: Secondary or </a:t>
            </a:r>
            <a:r>
              <a:rPr lang="en-US" sz="2400" dirty="0" err="1"/>
              <a:t>Colorindex</a:t>
            </a:r>
            <a:endParaRPr lang="en-US" sz="2400" dirty="0"/>
          </a:p>
          <a:p>
            <a:pPr lvl="1"/>
            <a:r>
              <a:rPr lang="en-US" sz="2400" dirty="0"/>
              <a:t>Magnitude                  </a:t>
            </a:r>
            <a:r>
              <a:rPr lang="en-US" sz="2400" dirty="0" err="1"/>
              <a:t>eg</a:t>
            </a:r>
            <a:r>
              <a:rPr lang="en-US" sz="2400" dirty="0"/>
              <a:t>    (B – b)  vs  (B – V)</a:t>
            </a:r>
            <a:br>
              <a:rPr lang="en-US" sz="2400" dirty="0"/>
            </a:br>
            <a:r>
              <a:rPr lang="en-US" sz="2400" dirty="0"/>
              <a:t>          aka: Primary or </a:t>
            </a:r>
            <a:r>
              <a:rPr lang="en-US" sz="2400" dirty="0" err="1"/>
              <a:t>Filterband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 (notation note: lower case is instrumental, upper is standard. </a:t>
            </a:r>
            <a:br>
              <a:rPr lang="en-US" sz="2400" dirty="0"/>
            </a:br>
            <a:r>
              <a:rPr lang="en-US" sz="2400" dirty="0"/>
              <a:t>      And the letter names the filter)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6E1C2-07A7-4BBA-8ACB-710E275365F6}"/>
              </a:ext>
            </a:extLst>
          </p:cNvPr>
          <p:cNvSpPr txBox="1"/>
          <p:nvPr/>
        </p:nvSpPr>
        <p:spPr>
          <a:xfrm>
            <a:off x="838200" y="1482572"/>
            <a:ext cx="10072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way would be to identify any systematic difference between our instrumental data and the standard data.</a:t>
            </a:r>
          </a:p>
          <a:p>
            <a:pPr lvl="1"/>
            <a:r>
              <a:rPr lang="en-US" sz="2400" dirty="0"/>
              <a:t>(By standard we mean the star magnitudes documented in catalogs and surveys compiled by the professional astronomers.) </a:t>
            </a:r>
          </a:p>
        </p:txBody>
      </p:sp>
    </p:spTree>
    <p:extLst>
      <p:ext uri="{BB962C8B-B14F-4D97-AF65-F5344CB8AC3E}">
        <p14:creationId xmlns:p14="http://schemas.microsoft.com/office/powerpoint/2010/main" val="122962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DCE354-BB51-4754-A267-0EAE52992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583" y="1381125"/>
            <a:ext cx="8696325" cy="54768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E07669-0466-476B-A7EB-90709CF46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18" y="357553"/>
            <a:ext cx="11317446" cy="876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Let’s collect some data: image a standard field of stars.  The AAVSO has documented many such fields at   https://www.aavso.org/apps/vsd/stdfields</a:t>
            </a:r>
          </a:p>
        </p:txBody>
      </p:sp>
    </p:spTree>
    <p:extLst>
      <p:ext uri="{BB962C8B-B14F-4D97-AF65-F5344CB8AC3E}">
        <p14:creationId xmlns:p14="http://schemas.microsoft.com/office/powerpoint/2010/main" val="425198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2B5702-59A4-45A7-A53B-D2730ACC9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03" y="485917"/>
            <a:ext cx="7471795" cy="5603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3FF5BB-A5E5-4868-A677-DBDE06714DAC}"/>
              </a:ext>
            </a:extLst>
          </p:cNvPr>
          <p:cNvSpPr txBox="1"/>
          <p:nvPr/>
        </p:nvSpPr>
        <p:spPr>
          <a:xfrm>
            <a:off x="306273" y="841017"/>
            <a:ext cx="42181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 is the view you get from Transform Generator. This is a plot of instrumental magnitudes of stars in M67 against their reference (</a:t>
            </a:r>
            <a:r>
              <a:rPr lang="en-US" sz="2400" dirty="0" err="1"/>
              <a:t>ie</a:t>
            </a:r>
            <a:r>
              <a:rPr lang="en-US" sz="2400" dirty="0"/>
              <a:t> “standard”) values.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There is clearly a difference between the instrumental and standard. And it is nicely described by one number: the slope of the line. The </a:t>
            </a:r>
            <a:r>
              <a:rPr lang="en-US" sz="2400" dirty="0" err="1"/>
              <a:t>Tbv</a:t>
            </a:r>
            <a:r>
              <a:rPr lang="en-US" sz="2400" dirty="0"/>
              <a:t> coefficient is defined as the </a:t>
            </a:r>
            <a:br>
              <a:rPr lang="en-US" sz="2400" dirty="0"/>
            </a:br>
            <a:r>
              <a:rPr lang="en-US" sz="2400" dirty="0"/>
              <a:t>inverse of the slope of this line.</a:t>
            </a:r>
          </a:p>
        </p:txBody>
      </p:sp>
    </p:spTree>
    <p:extLst>
      <p:ext uri="{BB962C8B-B14F-4D97-AF65-F5344CB8AC3E}">
        <p14:creationId xmlns:p14="http://schemas.microsoft.com/office/powerpoint/2010/main" val="244743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FCFFB-D62D-4E88-B9ED-AF94D2716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52" y="289788"/>
            <a:ext cx="10515600" cy="5092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take a look at a magnitude relationship in this data: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F7301-3ADD-4778-B7AF-892BC92E7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2" y="3390900"/>
            <a:ext cx="142875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C8AE52-BD54-4405-AD83-056763FA4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346" y="1017833"/>
            <a:ext cx="6573222" cy="5178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B8A039-0DEC-454E-8F6F-67A6B3A9380A}"/>
              </a:ext>
            </a:extLst>
          </p:cNvPr>
          <p:cNvSpPr txBox="1"/>
          <p:nvPr/>
        </p:nvSpPr>
        <p:spPr>
          <a:xfrm>
            <a:off x="331431" y="1133193"/>
            <a:ext cx="4799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as compelling a relationship. None the less, it is distinctly not a slope of 0 which would say that the instrumental data is not different from the standard</a:t>
            </a:r>
          </a:p>
        </p:txBody>
      </p:sp>
    </p:spTree>
    <p:extLst>
      <p:ext uri="{BB962C8B-B14F-4D97-AF65-F5344CB8AC3E}">
        <p14:creationId xmlns:p14="http://schemas.microsoft.com/office/powerpoint/2010/main" val="2334391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>
              <a:lumMod val="95000"/>
              <a:lumOff val="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8371</TotalTime>
  <Words>891</Words>
  <Application>Microsoft Office PowerPoint</Application>
  <PresentationFormat>Widescreen</PresentationFormat>
  <Paragraphs>168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Transformations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Transformations</dc:title>
  <dc:creator>George Silvis</dc:creator>
  <cp:lastModifiedBy>George Silvis</cp:lastModifiedBy>
  <cp:revision>63</cp:revision>
  <dcterms:created xsi:type="dcterms:W3CDTF">2019-09-23T20:37:06Z</dcterms:created>
  <dcterms:modified xsi:type="dcterms:W3CDTF">2019-10-07T17:01:28Z</dcterms:modified>
</cp:coreProperties>
</file>